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sldIdLst>
    <p:sldId id="454" r:id="rId2"/>
    <p:sldId id="496" r:id="rId3"/>
    <p:sldId id="505" r:id="rId4"/>
    <p:sldId id="500" r:id="rId5"/>
    <p:sldId id="552" r:id="rId6"/>
    <p:sldId id="553" r:id="rId7"/>
    <p:sldId id="554" r:id="rId8"/>
    <p:sldId id="557" r:id="rId9"/>
    <p:sldId id="555" r:id="rId10"/>
    <p:sldId id="289" r:id="rId11"/>
    <p:sldId id="428" r:id="rId12"/>
    <p:sldId id="551" r:id="rId13"/>
    <p:sldId id="549" r:id="rId14"/>
    <p:sldId id="506" r:id="rId15"/>
    <p:sldId id="290" r:id="rId16"/>
    <p:sldId id="429" r:id="rId17"/>
    <p:sldId id="430" r:id="rId18"/>
    <p:sldId id="556" r:id="rId19"/>
    <p:sldId id="287" r:id="rId20"/>
    <p:sldId id="441" r:id="rId2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>
      <p:cViewPr varScale="1">
        <p:scale>
          <a:sx n="77" d="100"/>
          <a:sy n="77" d="100"/>
        </p:scale>
        <p:origin x="75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A5A50F2-BA85-4438-83CC-1FBFED8061AB}"/>
    <pc:docChg chg="undo custSel addSld delSld modSld delMainMaster">
      <pc:chgData name="Khattab, Sherif" userId="c83b1e15-36f3-4f46-aceb-05aac24c545e" providerId="ADAL" clId="{9A5A50F2-BA85-4438-83CC-1FBFED8061AB}" dt="2021-04-15T09:31:39.242" v="200" actId="47"/>
      <pc:docMkLst>
        <pc:docMk/>
      </pc:docMkLst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73430081" sldId="25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662960767" sldId="27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20762419" sldId="27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178242598" sldId="2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69157859" sldId="2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946836652" sldId="29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792935800" sldId="295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071178071" sldId="2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816742445" sldId="2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9A5A50F2-BA85-4438-83CC-1FBFED8061AB}" dt="2021-04-15T09:31:39.242" v="200" actId="47"/>
        <pc:sldMkLst>
          <pc:docMk/>
          <pc:sldMk cId="4262918023" sldId="442"/>
        </pc:sldMkLst>
      </pc:sldChg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6.134" v="199" actId="1076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 mod">
          <ac:chgData name="Khattab, Sherif" userId="c83b1e15-36f3-4f46-aceb-05aac24c545e" providerId="ADAL" clId="{9A5A50F2-BA85-4438-83CC-1FBFED8061AB}" dt="2021-04-15T09:31:06.134" v="199" actId="1076"/>
          <ac:picMkLst>
            <pc:docMk/>
            <pc:sldMk cId="3248997697" sldId="557"/>
            <ac:picMk id="9" creationId="{C577A5D2-F34B-4564-AE11-783C8A6533A5}"/>
          </ac:picMkLst>
        </pc:picChg>
      </pc:sldChg>
      <pc:sldMasterChg chg="del delSldLayout">
        <pc:chgData name="Khattab, Sherif" userId="c83b1e15-36f3-4f46-aceb-05aac24c545e" providerId="ADAL" clId="{9A5A50F2-BA85-4438-83CC-1FBFED8061AB}" dt="2021-04-15T09:31:39.242" v="200" actId="47"/>
        <pc:sldMasterMkLst>
          <pc:docMk/>
          <pc:sldMasterMk cId="3395909012" sldId="2147483652"/>
        </pc:sldMasterMkLst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18405718" sldId="214748365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899087706" sldId="214748365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506435127" sldId="214748365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014647983" sldId="214748365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98796565" sldId="214748365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126080839" sldId="214748365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11788593" sldId="214748365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46919538" sldId="214748366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272650287" sldId="214748366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29427490" sldId="214748366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4545053" sldId="214748366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03074647" sldId="214748366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776195197" sldId="214748366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23805172" sldId="214748366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14772609" sldId="214748366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268683064" sldId="2147483668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053813222" sldId="2147483669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336644298" sldId="2147483670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804297430" sldId="2147483671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510635613" sldId="2147483672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2489473889" sldId="2147483673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54066964" sldId="2147483674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4233109082" sldId="2147483675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363257466" sldId="2147483676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105865812" sldId="2147483677"/>
          </pc:sldLayoutMkLst>
        </pc:sldLayoutChg>
        <pc:sldLayoutChg chg="del">
          <pc:chgData name="Khattab, Sherif" userId="c83b1e15-36f3-4f46-aceb-05aac24c545e" providerId="ADAL" clId="{9A5A50F2-BA85-4438-83CC-1FBFED8061AB}" dt="2021-04-15T09:31:39.242" v="200" actId="47"/>
          <pc:sldLayoutMkLst>
            <pc:docMk/>
            <pc:sldMasterMk cId="3395909012" sldId="2147483652"/>
            <pc:sldLayoutMk cId="1400709027" sldId="2147483678"/>
          </pc:sldLayoutMkLst>
        </pc:sldLayoutChg>
      </pc:sldMaster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2020-2021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RAID</a:t>
            </a:r>
          </a:p>
          <a:p>
            <a:pPr lvl="1"/>
            <a:r>
              <a:rPr lang="en-US" dirty="0"/>
              <a:t>RAID 4 and 5</a:t>
            </a:r>
          </a:p>
          <a:p>
            <a:pPr lvl="1"/>
            <a:r>
              <a:rPr lang="en-US" dirty="0"/>
              <a:t>the different RAID levels</a:t>
            </a:r>
          </a:p>
          <a:p>
            <a:pPr lvl="1"/>
            <a:r>
              <a:rPr lang="en-US" dirty="0"/>
              <a:t>Can you elaborate on the disk failures needed for data to be lost in RAID 4</a:t>
            </a:r>
          </a:p>
          <a:p>
            <a:r>
              <a:rPr lang="en-US" dirty="0"/>
              <a:t>from lecture 21, calculating the size of a block</a:t>
            </a:r>
          </a:p>
          <a:p>
            <a:r>
              <a:rPr lang="en-US" dirty="0"/>
              <a:t>File system backups</a:t>
            </a:r>
          </a:p>
          <a:p>
            <a:pPr lvl="1"/>
            <a:r>
              <a:rPr lang="en-US" dirty="0"/>
              <a:t>using bitmaps to back up files</a:t>
            </a:r>
          </a:p>
          <a:p>
            <a:r>
              <a:rPr lang="en-US" dirty="0"/>
              <a:t>If an </a:t>
            </a:r>
            <a:r>
              <a:rPr lang="en-US" dirty="0" err="1"/>
              <a:t>i</a:t>
            </a:r>
            <a:r>
              <a:rPr lang="en-US" dirty="0"/>
              <a:t>-node has all the block numbers of a file, do you still need to traverse a file such as by iterating through the blocks' pointers in order to find data, or is that only for allocating new blocks?</a:t>
            </a:r>
          </a:p>
          <a:p>
            <a:r>
              <a:rPr lang="en-US" dirty="0"/>
              <a:t>What happens when a disk runs out of spare sectors? Is that the total disk failure?</a:t>
            </a:r>
          </a:p>
          <a:p>
            <a:r>
              <a:rPr lang="en-US" dirty="0"/>
              <a:t>Overarching Questions</a:t>
            </a:r>
          </a:p>
          <a:p>
            <a:pPr lvl="1"/>
            <a:r>
              <a:rPr lang="en-US" dirty="0"/>
              <a:t>How does the OS manage different techniques for disk quality</a:t>
            </a:r>
          </a:p>
          <a:p>
            <a:pPr lvl="1"/>
            <a:r>
              <a:rPr lang="en-US" dirty="0"/>
              <a:t>An overview of each concepts purpose that we went over today would be nice (RAID, sector skew, etc.)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performance</a:t>
            </a:r>
          </a:p>
          <a:p>
            <a:pPr lvl="1"/>
            <a:r>
              <a:rPr lang="en-US" dirty="0"/>
              <a:t>Low-level device driver issues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4/13: Quiz 3</a:t>
            </a:r>
          </a:p>
          <a:p>
            <a:pPr lvl="1"/>
            <a:r>
              <a:rPr lang="en-US" dirty="0"/>
              <a:t>4/14: Homework 11</a:t>
            </a:r>
          </a:p>
          <a:p>
            <a:pPr lvl="1"/>
            <a:r>
              <a:rPr lang="en-US" dirty="0"/>
              <a:t>4/21: Homework 12</a:t>
            </a:r>
          </a:p>
          <a:p>
            <a:pPr lvl="1"/>
            <a:r>
              <a:rPr lang="en-US" dirty="0"/>
              <a:t>4/23: Lab 5</a:t>
            </a:r>
          </a:p>
          <a:p>
            <a:pPr lvl="1"/>
            <a:r>
              <a:rPr lang="en-US" dirty="0"/>
              <a:t>4/26: Project 4 (File System)</a:t>
            </a:r>
          </a:p>
          <a:p>
            <a:pPr lvl="1"/>
            <a:r>
              <a:rPr lang="en-US" dirty="0"/>
              <a:t>5/2: Quiz 4</a:t>
            </a:r>
          </a:p>
          <a:p>
            <a:pPr lvl="1"/>
            <a:r>
              <a:rPr lang="en-US" dirty="0"/>
              <a:t>Tophat questions due one week after each lecture</a:t>
            </a:r>
          </a:p>
          <a:p>
            <a:r>
              <a:rPr lang="en-US" dirty="0"/>
              <a:t>OMETs</a:t>
            </a:r>
          </a:p>
          <a:p>
            <a:pPr lvl="1"/>
            <a:r>
              <a:rPr lang="en-US" dirty="0"/>
              <a:t>1 bonus point when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reliability </a:t>
            </a:r>
          </a:p>
          <a:p>
            <a:pPr lvl="2"/>
            <a:r>
              <a:rPr lang="en-US" dirty="0"/>
              <a:t>ECC</a:t>
            </a:r>
          </a:p>
          <a:p>
            <a:pPr lvl="2"/>
            <a:r>
              <a:rPr lang="en-US" dirty="0"/>
              <a:t>Spare sectors</a:t>
            </a:r>
          </a:p>
          <a:p>
            <a:pPr lvl="2"/>
            <a:r>
              <a:rPr lang="en-US" dirty="0"/>
              <a:t>RAID</a:t>
            </a:r>
          </a:p>
          <a:p>
            <a:pPr lvl="2"/>
            <a:r>
              <a:rPr lang="en-US" dirty="0"/>
              <a:t>Backup</a:t>
            </a:r>
          </a:p>
          <a:p>
            <a:pPr lvl="2"/>
            <a:r>
              <a:rPr lang="en-US" dirty="0"/>
              <a:t>Consistency Check</a:t>
            </a:r>
          </a:p>
          <a:p>
            <a:pPr lvl="2"/>
            <a:r>
              <a:rPr lang="en-US" dirty="0"/>
              <a:t>Sector Skew</a:t>
            </a:r>
          </a:p>
          <a:p>
            <a:pPr lvl="1"/>
            <a:r>
              <a:rPr lang="en-US" dirty="0"/>
              <a:t>Optimizing performance</a:t>
            </a:r>
          </a:p>
          <a:p>
            <a:pPr lvl="2"/>
            <a:r>
              <a:rPr lang="en-US" dirty="0"/>
              <a:t>file block cache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some tips for starting proj4, </a:t>
            </a:r>
            <a:r>
              <a:rPr lang="en-US" dirty="0" err="1"/>
              <a:t>kinda</a:t>
            </a:r>
            <a:r>
              <a:rPr lang="en-US" dirty="0"/>
              <a:t> lost on getting it started</a:t>
            </a:r>
          </a:p>
          <a:p>
            <a:pPr lvl="1"/>
            <a:r>
              <a:rPr lang="en-US" dirty="0"/>
              <a:t>More about implementing Project 4 functions</a:t>
            </a:r>
          </a:p>
          <a:p>
            <a:r>
              <a:rPr lang="en-US" dirty="0" err="1"/>
              <a:t>Hw</a:t>
            </a:r>
            <a:r>
              <a:rPr lang="en-US" dirty="0"/>
              <a:t> 11</a:t>
            </a:r>
          </a:p>
          <a:p>
            <a:pPr lvl="1"/>
            <a:r>
              <a:rPr lang="en-US" dirty="0"/>
              <a:t>questions 2 and 3</a:t>
            </a:r>
          </a:p>
          <a:p>
            <a:pPr lvl="1"/>
            <a:r>
              <a:rPr lang="en-US" dirty="0"/>
              <a:t>8,9,10,11</a:t>
            </a:r>
          </a:p>
          <a:p>
            <a:r>
              <a:rPr lang="en-US" dirty="0"/>
              <a:t>Lab 5</a:t>
            </a:r>
          </a:p>
          <a:p>
            <a:pPr lvl="1"/>
            <a:r>
              <a:rPr lang="en-US" dirty="0"/>
              <a:t>are we supposed to add a new if statement in lab 5 or just modify the if(bn &lt; </a:t>
            </a:r>
            <a:r>
              <a:rPr lang="en-US" dirty="0" err="1"/>
              <a:t>nindirect</a:t>
            </a:r>
            <a:r>
              <a:rPr lang="en-US" dirty="0"/>
              <a:t>) statement? The </a:t>
            </a:r>
            <a:r>
              <a:rPr lang="en-US" dirty="0" err="1"/>
              <a:t>psuedocode</a:t>
            </a:r>
            <a:r>
              <a:rPr lang="en-US" dirty="0"/>
              <a:t> says to modify it but I got a different response on piazza</a:t>
            </a:r>
          </a:p>
          <a:p>
            <a:r>
              <a:rPr lang="en-US" dirty="0"/>
              <a:t>Quiz 3. </a:t>
            </a:r>
          </a:p>
          <a:p>
            <a:pPr lvl="1"/>
            <a:r>
              <a:rPr lang="en-US" dirty="0"/>
              <a:t>3.1 and 3.3.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1F74-C4B7-B841-97EB-0DD94530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771-FE90-3246-A150-5751A23F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can cause a disk to go bad? Is it mostly user error or can other events cause them to go bad?</a:t>
            </a:r>
          </a:p>
          <a:p>
            <a:r>
              <a:rPr lang="en-US" dirty="0"/>
              <a:t>Once a disk sector fails, is it impossible to restore it?</a:t>
            </a:r>
          </a:p>
          <a:p>
            <a:r>
              <a:rPr lang="en-US" dirty="0"/>
              <a:t>if one file or directory is owned by A and it is copied to B, what's the difference C copied it under B and C copied it under A? and what will happen if somebody unlink it? do they all have revoke access?</a:t>
            </a:r>
          </a:p>
          <a:p>
            <a:r>
              <a:rPr lang="en-US" dirty="0"/>
              <a:t>what is disk sector</a:t>
            </a:r>
          </a:p>
          <a:p>
            <a:pPr lvl="1"/>
            <a:r>
              <a:rPr lang="en-US" dirty="0"/>
              <a:t>What is the difference between a sector and a partition?</a:t>
            </a:r>
          </a:p>
          <a:p>
            <a:r>
              <a:rPr lang="en-US" dirty="0"/>
              <a:t>2d parity</a:t>
            </a:r>
          </a:p>
          <a:p>
            <a:pPr lvl="1"/>
            <a:r>
              <a:rPr lang="en-US" dirty="0"/>
              <a:t>Another run through of how the Error Correction Code works.</a:t>
            </a:r>
          </a:p>
          <a:p>
            <a:r>
              <a:rPr lang="en-US" dirty="0"/>
              <a:t>what exactly is the point of sector skew</a:t>
            </a:r>
          </a:p>
          <a:p>
            <a:pPr lvl="1"/>
            <a:r>
              <a:rPr lang="en-US" dirty="0"/>
              <a:t>I could use another run through of the benefits of skewing and how it works</a:t>
            </a:r>
          </a:p>
          <a:p>
            <a:r>
              <a:rPr lang="en-US" dirty="0"/>
              <a:t>Disk Block Cache</a:t>
            </a:r>
          </a:p>
          <a:p>
            <a:pPr lvl="1"/>
            <a:r>
              <a:rPr lang="en-US" dirty="0"/>
              <a:t>Could we go over the linked list- looking graph for how the files are connected? It was a bit confusing to 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 the file block cache, why were certain blocks pointing to other blocks in the queue that were not adjacent?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5CDE-1470-2243-892D-1F2BB1DF59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FF6C2-0EFF-5C47-B548-19C36E6D7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665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C4E8-4522-4FA8-8A99-21F56B0F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2D16-6146-4A66-A464-71EB1F35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4FC7-5938-412B-A5CA-7D5E120CD1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B90AC-17C5-4E55-B50B-59C4DF9A3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A5D2-F34B-4564-AE11-783C8A6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184264"/>
            <a:ext cx="8606388" cy="57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2" y="879392"/>
            <a:ext cx="9147564" cy="60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7491</TotalTime>
  <Words>1044</Words>
  <Application>Microsoft Office PowerPoint</Application>
  <PresentationFormat>Custom</PresentationFormat>
  <Paragraphs>185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Garamond</vt:lpstr>
      <vt:lpstr>Helvetica</vt:lpstr>
      <vt:lpstr>Times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 (1/3)</vt:lpstr>
      <vt:lpstr>Muddiest Points (2/3)</vt:lpstr>
      <vt:lpstr>File Linking (left) vs. File Copying (right)</vt:lpstr>
      <vt:lpstr>Disk Sector</vt:lpstr>
      <vt:lpstr>1-d parity</vt:lpstr>
      <vt:lpstr>2-d parity</vt:lpstr>
      <vt:lpstr>Sector Skew</vt:lpstr>
      <vt:lpstr>File block cache data structures</vt:lpstr>
      <vt:lpstr>Muddiest Points (3/3)</vt:lpstr>
      <vt:lpstr>RAIDs, RAIDs, and more RAIDs</vt:lpstr>
      <vt:lpstr>Today’s Agenda …</vt:lpstr>
      <vt:lpstr>Sector interleaving</vt:lpstr>
      <vt:lpstr>Grouping data on disk</vt:lpstr>
      <vt:lpstr>Log-structured file systems</vt:lpstr>
      <vt:lpstr>Log Structured File System</vt:lpstr>
      <vt:lpstr>CD-ROM recording</vt:lpstr>
      <vt:lpstr>Flash File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2021-04-15T09:31:40Z</dcterms:modified>
</cp:coreProperties>
</file>